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2"/>
  </p:notesMasterIdLst>
  <p:sldIdLst>
    <p:sldId id="1300" r:id="rId3"/>
    <p:sldId id="296" r:id="rId4"/>
    <p:sldId id="256" r:id="rId5"/>
    <p:sldId id="259" r:id="rId6"/>
    <p:sldId id="260" r:id="rId7"/>
    <p:sldId id="261" r:id="rId8"/>
    <p:sldId id="297" r:id="rId9"/>
    <p:sldId id="262" r:id="rId10"/>
    <p:sldId id="1327" r:id="rId11"/>
    <p:sldId id="1328" r:id="rId12"/>
    <p:sldId id="1329" r:id="rId13"/>
    <p:sldId id="1330" r:id="rId14"/>
    <p:sldId id="1331" r:id="rId15"/>
    <p:sldId id="286" r:id="rId16"/>
    <p:sldId id="1324" r:id="rId17"/>
    <p:sldId id="1325" r:id="rId18"/>
    <p:sldId id="298" r:id="rId19"/>
    <p:sldId id="1326" r:id="rId20"/>
    <p:sldId id="1323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2022/11/27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5.2 </a:t>
            </a:r>
            <a:r>
              <a:rPr kumimoji="0" lang="zh-CN" altLang="en-US" sz="2800" b="0" dirty="0"/>
              <a:t>方阵的特征值与特征向量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/19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5.2</a:t>
            </a:r>
            <a:r>
              <a:rPr kumimoji="0" lang="zh-CN" altLang="en-US" sz="4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方阵的特征值与特征向量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2C33FA-F43A-3FE2-0EFF-BAD42BE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1" y="1196752"/>
            <a:ext cx="836509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FC50B6-655E-A7B1-FFA2-22403E5B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836712"/>
            <a:ext cx="4702668" cy="127556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7F06B46-D85C-49EC-E0F1-FDD0DF29F4A1}"/>
              </a:ext>
            </a:extLst>
          </p:cNvPr>
          <p:cNvSpPr/>
          <p:nvPr/>
        </p:nvSpPr>
        <p:spPr bwMode="auto">
          <a:xfrm>
            <a:off x="179511" y="764704"/>
            <a:ext cx="8641829" cy="1347568"/>
          </a:xfrm>
          <a:prstGeom prst="roundRect">
            <a:avLst>
              <a:gd name="adj" fmla="val 599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B5C887-2595-6631-A779-5222C69145AF}"/>
              </a:ext>
            </a:extLst>
          </p:cNvPr>
          <p:cNvSpPr txBox="1"/>
          <p:nvPr/>
        </p:nvSpPr>
        <p:spPr>
          <a:xfrm>
            <a:off x="1507968" y="812812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0" dirty="0"/>
              <a:t>的特征值和特征向量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AF8113-CB7E-6FC7-ACDC-296B249A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1" y="2281735"/>
            <a:ext cx="4927125" cy="1318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050091-4771-A8DC-A008-86583F5F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896782"/>
            <a:ext cx="4320480" cy="23164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D4F434-93BE-A3C4-5A70-49F5D82B0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17" y="4077072"/>
            <a:ext cx="4126743" cy="22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FFA68A-D71D-7251-8F5C-6F71E963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1" y="816076"/>
            <a:ext cx="3757524" cy="124482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C5FD21-6254-94A4-ECF8-536AF7AF0F6D}"/>
              </a:ext>
            </a:extLst>
          </p:cNvPr>
          <p:cNvSpPr/>
          <p:nvPr/>
        </p:nvSpPr>
        <p:spPr bwMode="auto">
          <a:xfrm>
            <a:off x="179511" y="764704"/>
            <a:ext cx="8641829" cy="1347568"/>
          </a:xfrm>
          <a:prstGeom prst="roundRect">
            <a:avLst>
              <a:gd name="adj" fmla="val 599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649D69-F23A-D5EB-3D04-BD7481E9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2276872"/>
            <a:ext cx="7445891" cy="21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A5033B-0084-9FCA-67B6-94621451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2" y="908720"/>
            <a:ext cx="8510036" cy="1080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B135D5-4622-93AE-2AB3-6DDEDAF9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2" y="2348880"/>
            <a:ext cx="8510036" cy="4706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20D9C8-C968-E95A-E4E7-041C266C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83" y="3248980"/>
            <a:ext cx="8510036" cy="20882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75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8" name="Rectangle 30">
            <a:extLst>
              <a:ext uri="{FF2B5EF4-FFF2-40B4-BE49-F238E27FC236}">
                <a16:creationId xmlns:a16="http://schemas.microsoft.com/office/drawing/2014/main" id="{EBBF643B-11A8-0B20-F9DC-B0BEDB246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1800225"/>
            <a:ext cx="8334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</a:t>
            </a:r>
            <a:r>
              <a:rPr lang="zh-CN" altLang="en-US" dirty="0">
                <a:solidFill>
                  <a:srgbClr val="006600"/>
                </a:solidFill>
              </a:rPr>
              <a:t> </a:t>
            </a:r>
            <a:r>
              <a:rPr lang="zh-CN" altLang="en-US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是方阵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个特征值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37919" name="Rectangle 31">
            <a:extLst>
              <a:ext uri="{FF2B5EF4-FFF2-40B4-BE49-F238E27FC236}">
                <a16:creationId xmlns:a16="http://schemas.microsoft.com/office/drawing/2014/main" id="{A1EB29B2-A8BF-2682-4286-583FCF251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562225"/>
            <a:ext cx="6878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依次是与之对应的特征向量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7921" name="Rectangle 33">
            <a:extLst>
              <a:ext uri="{FF2B5EF4-FFF2-40B4-BE49-F238E27FC236}">
                <a16:creationId xmlns:a16="http://schemas.microsoft.com/office/drawing/2014/main" id="{23EA11F8-7017-EE39-2272-0B2303CDE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284538"/>
            <a:ext cx="3135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各不相等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37925" name="Rectangle 37">
            <a:extLst>
              <a:ext uri="{FF2B5EF4-FFF2-40B4-BE49-F238E27FC236}">
                <a16:creationId xmlns:a16="http://schemas.microsoft.com/office/drawing/2014/main" id="{EBF97A8A-22C7-9CC3-6572-7DAD09A0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3" y="3284538"/>
            <a:ext cx="517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p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线性无关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7930" name="Rectangle 42">
            <a:extLst>
              <a:ext uri="{FF2B5EF4-FFF2-40B4-BE49-F238E27FC236}">
                <a16:creationId xmlns:a16="http://schemas.microsoft.com/office/drawing/2014/main" id="{7A48A3F9-3F94-FDC5-D1DE-E2D3E1B3D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701675"/>
            <a:ext cx="6715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四、特征值与特征向量的性质</a:t>
            </a:r>
          </a:p>
        </p:txBody>
      </p:sp>
      <p:sp>
        <p:nvSpPr>
          <p:cNvPr id="37932" name="Rectangle 44">
            <a:extLst>
              <a:ext uri="{FF2B5EF4-FFF2-40B4-BE49-F238E27FC236}">
                <a16:creationId xmlns:a16="http://schemas.microsoft.com/office/drawing/2014/main" id="{19341BD2-E78B-ECB2-AB18-35C27F07C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2565400"/>
            <a:ext cx="233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如果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</a:t>
            </a:r>
            <a:r>
              <a:rPr lang="en-US" altLang="zh-CN">
                <a:sym typeface="Symbol" panose="05050102010706020507" pitchFamily="18" charset="2"/>
              </a:rPr>
              <a:t>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8" grpId="0" build="p" autoUpdateAnimBg="0"/>
      <p:bldP spid="37919" grpId="0" build="p" autoUpdateAnimBg="0" advAuto="0"/>
      <p:bldP spid="37921" grpId="0" build="p" autoUpdateAnimBg="0"/>
      <p:bldP spid="37925" grpId="0" build="p" autoUpdateAnimBg="0"/>
      <p:bldP spid="379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823DD3-E733-A081-179F-6D260781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1468853"/>
            <a:ext cx="8892480" cy="4679461"/>
          </a:xfrm>
          <a:prstGeom prst="rect">
            <a:avLst/>
          </a:prstGeom>
        </p:spPr>
      </p:pic>
      <p:graphicFrame>
        <p:nvGraphicFramePr>
          <p:cNvPr id="6" name="Object 3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1E84363-5907-67A1-F074-17ADFD85B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862710"/>
              </p:ext>
            </p:extLst>
          </p:nvPr>
        </p:nvGraphicFramePr>
        <p:xfrm>
          <a:off x="179512" y="753664"/>
          <a:ext cx="8636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3163961" imgH="2372888" progId="PowerPoint.Show.8">
                  <p:embed/>
                </p:oleObj>
              </mc:Choice>
              <mc:Fallback>
                <p:oleObj name="Presentation" r:id="rId3" imgW="3163961" imgH="2372888" progId="PowerPoint.Show.8">
                  <p:embed/>
                  <p:pic>
                    <p:nvPicPr>
                      <p:cNvPr id="37926" name="Object 3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C0E6F03-6B55-B04E-9F7A-9A375E24FC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9843" t="43694" r="80711" b="48970"/>
                      <a:stretch>
                        <a:fillRect/>
                      </a:stretch>
                    </p:blipFill>
                    <p:spPr bwMode="auto">
                      <a:xfrm>
                        <a:off x="179512" y="753664"/>
                        <a:ext cx="8636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9">
            <a:extLst>
              <a:ext uri="{FF2B5EF4-FFF2-40B4-BE49-F238E27FC236}">
                <a16:creationId xmlns:a16="http://schemas.microsoft.com/office/drawing/2014/main" id="{A7F0CCF8-CD96-CCD6-38FD-94227DCAB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7" y="861614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F20DBF-D8FC-A05E-DD53-DD08D0D7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748464" cy="18193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3686E2-FB7A-9252-3A50-80197CD3A544}"/>
              </a:ext>
            </a:extLst>
          </p:cNvPr>
          <p:cNvSpPr txBox="1"/>
          <p:nvPr/>
        </p:nvSpPr>
        <p:spPr>
          <a:xfrm>
            <a:off x="38420" y="692696"/>
            <a:ext cx="4575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的推论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18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7080F297-1FD3-D788-0331-CA13F640D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803275"/>
            <a:ext cx="8921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en-US" altLang="zh-CN" dirty="0"/>
              <a:t>  </a:t>
            </a:r>
            <a:r>
              <a:rPr lang="zh-CN" altLang="en-US" dirty="0"/>
              <a:t>设 </a:t>
            </a:r>
            <a:r>
              <a:rPr lang="zh-CN" altLang="en-US" b="0" i="1" dirty="0"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ym typeface="Symbol" panose="05050102010706020507" pitchFamily="18" charset="2"/>
              </a:rPr>
              <a:t>1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en-US" altLang="zh-CN" b="0" i="1" dirty="0"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ym typeface="Symbol" panose="05050102010706020507" pitchFamily="18" charset="2"/>
              </a:rPr>
              <a:t>2 </a:t>
            </a:r>
            <a:r>
              <a:rPr lang="zh-CN" altLang="en-US" dirty="0">
                <a:sym typeface="Symbol" panose="05050102010706020507" pitchFamily="18" charset="2"/>
              </a:rPr>
              <a:t>是</a:t>
            </a:r>
            <a:r>
              <a:rPr lang="zh-CN" altLang="en-US" dirty="0"/>
              <a:t>矩阵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的两个不同的特征值，对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88596FB-9AAE-CE0F-4400-121AB429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511300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应的特征向量依次为 </a:t>
            </a:r>
            <a:r>
              <a:rPr lang="en-US" altLang="zh-CN" i="1"/>
              <a:t>p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p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zh-CN" altLang="en-US"/>
              <a:t>证明 </a:t>
            </a:r>
            <a:r>
              <a:rPr lang="en-US" altLang="zh-CN" i="1"/>
              <a:t>p</a:t>
            </a:r>
            <a:r>
              <a:rPr lang="en-US" altLang="zh-CN" baseline="-25000"/>
              <a:t>1</a:t>
            </a:r>
            <a:r>
              <a:rPr lang="en-US" altLang="zh-CN"/>
              <a:t> + </a:t>
            </a:r>
            <a:r>
              <a:rPr lang="en-US" altLang="zh-CN" i="1"/>
              <a:t>p</a:t>
            </a:r>
            <a:r>
              <a:rPr lang="en-US" altLang="zh-CN" baseline="-25000"/>
              <a:t>2</a:t>
            </a:r>
            <a:r>
              <a:rPr lang="en-US" altLang="zh-CN"/>
              <a:t> </a:t>
            </a:r>
            <a:r>
              <a:rPr lang="zh-CN" altLang="en-US"/>
              <a:t>不是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的特征</a:t>
            </a:r>
          </a:p>
        </p:txBody>
      </p:sp>
      <p:graphicFrame>
        <p:nvGraphicFramePr>
          <p:cNvPr id="53253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6BBE705-48A6-96A1-19F1-DEDB39ABEE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924175"/>
          <a:ext cx="863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53253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6BBE705-48A6-96A1-19F1-DEDB39ABEE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42639" r="80711" b="50000"/>
                      <a:stretch>
                        <a:fillRect/>
                      </a:stretch>
                    </p:blipFill>
                    <p:spPr bwMode="auto">
                      <a:xfrm>
                        <a:off x="900113" y="2924175"/>
                        <a:ext cx="863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4" name="Picture 6">
            <a:extLst>
              <a:ext uri="{FF2B5EF4-FFF2-40B4-BE49-F238E27FC236}">
                <a16:creationId xmlns:a16="http://schemas.microsoft.com/office/drawing/2014/main" id="{BCFE62DD-616D-AF22-E5B8-E0AD3E35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30416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5" name="Rectangle 7">
            <a:extLst>
              <a:ext uri="{FF2B5EF4-FFF2-40B4-BE49-F238E27FC236}">
                <a16:creationId xmlns:a16="http://schemas.microsoft.com/office/drawing/2014/main" id="{7791E38E-72BF-D31E-C97A-D42D52653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192338"/>
            <a:ext cx="1693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ACD0E-74BA-27ED-BFB2-89AE65B0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6" y="1556792"/>
            <a:ext cx="5328592" cy="790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D0DD50-A22A-43CD-CD64-AC85AFF5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6" y="2636912"/>
            <a:ext cx="8309208" cy="2467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CA4B2A-4AF3-0F69-8640-23D82337CA17}"/>
              </a:ext>
            </a:extLst>
          </p:cNvPr>
          <p:cNvSpPr txBox="1"/>
          <p:nvPr/>
        </p:nvSpPr>
        <p:spPr>
          <a:xfrm>
            <a:off x="26464" y="721635"/>
            <a:ext cx="4575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 </a:t>
            </a:r>
            <a:r>
              <a:rPr lang="zh-CN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的证明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07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098">
            <a:hlinkClick r:id="" action="ppaction://hlinkshowjump?jump=nextslide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DBE42D67-3BE4-4D27-D19B-D5AD2907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055938"/>
            <a:ext cx="114300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引例</a:t>
            </a:r>
          </a:p>
        </p:txBody>
      </p:sp>
      <p:sp>
        <p:nvSpPr>
          <p:cNvPr id="50179" name="Text Box 4099">
            <a:extLst>
              <a:ext uri="{FF2B5EF4-FFF2-40B4-BE49-F238E27FC236}">
                <a16:creationId xmlns:a16="http://schemas.microsoft.com/office/drawing/2014/main" id="{6E4FFEBC-F4AB-0041-5300-8273CEFF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11375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50181" name="Text Box 4101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F71378F-6E2C-F51D-436B-6E88FB96B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3833813"/>
            <a:ext cx="427037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特征值与特征向量的概念</a:t>
            </a:r>
          </a:p>
        </p:txBody>
      </p:sp>
      <p:sp>
        <p:nvSpPr>
          <p:cNvPr id="50183" name="Text Box 4103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746CEF7A-9CCB-0AAA-4EF6-FC42FB93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4595813"/>
            <a:ext cx="43529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特征值与特征向量的求法</a:t>
            </a:r>
          </a:p>
        </p:txBody>
      </p:sp>
      <p:sp useBgFill="1">
        <p:nvSpPr>
          <p:cNvPr id="50188" name="Text Box 4108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4BC6D61-4838-8EFA-FCF3-472DD8E2C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5357813"/>
            <a:ext cx="4505325" cy="519112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特征值与特征向量的性质</a:t>
            </a:r>
          </a:p>
        </p:txBody>
      </p:sp>
      <p:sp>
        <p:nvSpPr>
          <p:cNvPr id="50194" name="Text Box 4114">
            <a:extLst>
              <a:ext uri="{FF2B5EF4-FFF2-40B4-BE49-F238E27FC236}">
                <a16:creationId xmlns:a16="http://schemas.microsoft.com/office/drawing/2014/main" id="{F4AB6252-C058-73B6-E32E-0DAFBC563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676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 二 节  矩阵的特征值与特征向量</a:t>
            </a:r>
          </a:p>
        </p:txBody>
      </p:sp>
      <p:pic>
        <p:nvPicPr>
          <p:cNvPr id="50196" name="Picture 4116">
            <a:extLst>
              <a:ext uri="{FF2B5EF4-FFF2-40B4-BE49-F238E27FC236}">
                <a16:creationId xmlns:a16="http://schemas.microsoft.com/office/drawing/2014/main" id="{05D668B1-5C6B-213E-B1D3-F70B9627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16706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4117">
            <a:extLst>
              <a:ext uri="{FF2B5EF4-FFF2-40B4-BE49-F238E27FC236}">
                <a16:creationId xmlns:a16="http://schemas.microsoft.com/office/drawing/2014/main" id="{933B797C-F776-EDC8-D8A2-C191D61D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7386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9" name="Picture 4119">
            <a:extLst>
              <a:ext uri="{FF2B5EF4-FFF2-40B4-BE49-F238E27FC236}">
                <a16:creationId xmlns:a16="http://schemas.microsoft.com/office/drawing/2014/main" id="{21312EDD-7DDB-B6DC-673C-11872D50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55229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0" name="Picture 4120">
            <a:extLst>
              <a:ext uri="{FF2B5EF4-FFF2-40B4-BE49-F238E27FC236}">
                <a16:creationId xmlns:a16="http://schemas.microsoft.com/office/drawing/2014/main" id="{28F42DBE-024C-E5DD-61AD-F229DF28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39719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Text Box 12">
            <a:extLst>
              <a:ext uri="{FF2B5EF4-FFF2-40B4-BE49-F238E27FC236}">
                <a16:creationId xmlns:a16="http://schemas.microsoft.com/office/drawing/2014/main" id="{AE3D4336-6341-F887-528F-4E877C06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10113"/>
            <a:ext cx="777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方程组等问题，也都要用到特征值的理论</a:t>
            </a:r>
            <a:r>
              <a:rPr lang="en-US" altLang="zh-CN"/>
              <a:t>.</a:t>
            </a: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A8ECA5AD-7A9A-203B-7D51-0471049C5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25" y="2652713"/>
            <a:ext cx="7153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工程技术中的一些问题，如振动问题和稳定</a:t>
            </a: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A3318A49-E13F-9CB0-A529-BD25456D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352800"/>
            <a:ext cx="7786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性问题，常可归结为求一个方阵的特征值和特征</a:t>
            </a: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35BF5646-6C7A-9A1D-AE49-DDD16025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4046538"/>
            <a:ext cx="228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向量的问题</a:t>
            </a:r>
            <a:r>
              <a:rPr lang="en-US" altLang="zh-CN"/>
              <a:t>.</a:t>
            </a: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57280A94-36D2-4DE4-9C3D-2D19FEF35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4024313"/>
            <a:ext cx="5626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数学中诸如方阵的对角化及解微分</a:t>
            </a:r>
          </a:p>
        </p:txBody>
      </p:sp>
      <p:sp>
        <p:nvSpPr>
          <p:cNvPr id="7203" name="Text Box 35">
            <a:extLst>
              <a:ext uri="{FF2B5EF4-FFF2-40B4-BE49-F238E27FC236}">
                <a16:creationId xmlns:a16="http://schemas.microsoft.com/office/drawing/2014/main" id="{5EB9D558-990A-CDCB-4F03-DB97291A0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1203325"/>
            <a:ext cx="254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一、引例</a:t>
            </a:r>
            <a:endParaRPr lang="zh-CN" altLang="en-US" sz="32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 build="p" autoUpdateAnimBg="0" advAuto="0"/>
      <p:bldP spid="7199" grpId="0" build="p" autoUpdateAnimBg="0"/>
      <p:bldP spid="7200" grpId="0" build="p" autoUpdateAnimBg="0" advAuto="0"/>
      <p:bldP spid="7201" grpId="0" build="p" autoUpdateAnimBg="0" advAuto="0"/>
      <p:bldP spid="720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Rectangle 29">
            <a:extLst>
              <a:ext uri="{FF2B5EF4-FFF2-40B4-BE49-F238E27FC236}">
                <a16:creationId xmlns:a16="http://schemas.microsoft.com/office/drawing/2014/main" id="{C964B9B4-F81F-1F7F-CEA3-309B3D6B9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784225"/>
            <a:ext cx="6594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二、特征值与特征向量的概念</a:t>
            </a:r>
          </a:p>
        </p:txBody>
      </p:sp>
      <p:sp>
        <p:nvSpPr>
          <p:cNvPr id="10271" name="Rectangle 31">
            <a:extLst>
              <a:ext uri="{FF2B5EF4-FFF2-40B4-BE49-F238E27FC236}">
                <a16:creationId xmlns:a16="http://schemas.microsoft.com/office/drawing/2014/main" id="{AEAB0815-5FE9-B702-277E-9213139A0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2446338"/>
            <a:ext cx="83042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阶方阵，如果数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和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维非零</a:t>
            </a:r>
          </a:p>
        </p:txBody>
      </p:sp>
      <p:sp>
        <p:nvSpPr>
          <p:cNvPr id="10272" name="Rectangle 32">
            <a:extLst>
              <a:ext uri="{FF2B5EF4-FFF2-40B4-BE49-F238E27FC236}">
                <a16:creationId xmlns:a16="http://schemas.microsoft.com/office/drawing/2014/main" id="{E509AA0D-3A15-FFF9-30F7-563FE753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087688"/>
            <a:ext cx="457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列向量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使关系式</a:t>
            </a:r>
          </a:p>
        </p:txBody>
      </p:sp>
      <p:sp>
        <p:nvSpPr>
          <p:cNvPr id="10273" name="Rectangle 33">
            <a:extLst>
              <a:ext uri="{FF2B5EF4-FFF2-40B4-BE49-F238E27FC236}">
                <a16:creationId xmlns:a16="http://schemas.microsoft.com/office/drawing/2014/main" id="{B682ADC9-173F-2A93-5478-B7E3172A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684588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Ax =  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                              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（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10274" name="Rectangle 34">
            <a:extLst>
              <a:ext uri="{FF2B5EF4-FFF2-40B4-BE49-F238E27FC236}">
                <a16:creationId xmlns:a16="http://schemas.microsoft.com/office/drawing/2014/main" id="{CE692403-1861-F3F2-292E-3FADB3F1F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275138"/>
            <a:ext cx="1255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成立，</a:t>
            </a:r>
          </a:p>
        </p:txBody>
      </p:sp>
      <p:sp>
        <p:nvSpPr>
          <p:cNvPr id="10275" name="Rectangle 35">
            <a:extLst>
              <a:ext uri="{FF2B5EF4-FFF2-40B4-BE49-F238E27FC236}">
                <a16:creationId xmlns:a16="http://schemas.microsoft.com/office/drawing/2014/main" id="{B814BDCE-B8A9-1679-9A3F-4C80C2065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3" y="4244975"/>
            <a:ext cx="683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那么，这样的数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称为方阵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特征值</a:t>
            </a:r>
            <a:r>
              <a:rPr lang="zh-CN" altLang="en-US">
                <a:solidFill>
                  <a:srgbClr val="006600"/>
                </a:solidFill>
                <a:sym typeface="Symbol" panose="05050102010706020507" pitchFamily="18" charset="2"/>
              </a:rPr>
              <a:t>，</a:t>
            </a:r>
          </a:p>
        </p:txBody>
      </p:sp>
      <p:sp>
        <p:nvSpPr>
          <p:cNvPr id="10276" name="Rectangle 36">
            <a:extLst>
              <a:ext uri="{FF2B5EF4-FFF2-40B4-BE49-F238E27FC236}">
                <a16:creationId xmlns:a16="http://schemas.microsoft.com/office/drawing/2014/main" id="{DC6CB3B1-6D07-C3AF-8CAC-BF9C616B0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921250"/>
            <a:ext cx="8318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向量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称为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的对应于特征值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</a:t>
            </a:r>
            <a:r>
              <a:rPr lang="zh-CN" altLang="en-US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特征向量</a:t>
            </a:r>
            <a:r>
              <a:rPr lang="en-US" altLang="zh-CN">
                <a:solidFill>
                  <a:srgbClr val="006600"/>
                </a:solidFill>
              </a:rPr>
              <a:t>.</a:t>
            </a:r>
            <a:r>
              <a:rPr lang="en-US" altLang="zh-CN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0279" name="Rectangle 39">
            <a:extLst>
              <a:ext uri="{FF2B5EF4-FFF2-40B4-BE49-F238E27FC236}">
                <a16:creationId xmlns:a16="http://schemas.microsoft.com/office/drawing/2014/main" id="{B57E9535-2285-1150-401C-50C84615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730375"/>
            <a:ext cx="1406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</a:p>
        </p:txBody>
      </p:sp>
      <p:sp>
        <p:nvSpPr>
          <p:cNvPr id="10281" name="Rectangle 41">
            <a:extLst>
              <a:ext uri="{FF2B5EF4-FFF2-40B4-BE49-F238E27FC236}">
                <a16:creationId xmlns:a16="http://schemas.microsoft.com/office/drawing/2014/main" id="{EAE73AF7-92D6-6BF2-EAAB-F209FB1C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425450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非零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1" grpId="0" build="p" autoUpdateAnimBg="0"/>
      <p:bldP spid="10272" grpId="0" build="p" autoUpdateAnimBg="0" advAuto="0"/>
      <p:bldP spid="10273" grpId="0" build="p" autoUpdateAnimBg="0" advAuto="0"/>
      <p:bldP spid="10274" grpId="0" build="p" autoUpdateAnimBg="0" advAuto="0"/>
      <p:bldP spid="10275" grpId="0" build="p" autoUpdateAnimBg="0"/>
      <p:bldP spid="10276" grpId="0" build="p" autoUpdateAnimBg="0" advAuto="0"/>
      <p:bldP spid="102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Text Box 10">
            <a:extLst>
              <a:ext uri="{FF2B5EF4-FFF2-40B4-BE49-F238E27FC236}">
                <a16:creationId xmlns:a16="http://schemas.microsoft.com/office/drawing/2014/main" id="{89F6DE07-11CD-9954-60E0-464431A7C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326707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|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en-US" altLang="zh-CN">
                <a:latin typeface="黑体" panose="02010609060101010101" pitchFamily="49" charset="-122"/>
              </a:rPr>
              <a:t>-</a:t>
            </a:r>
            <a:r>
              <a:rPr lang="en-US" altLang="zh-CN"/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 | = 0 </a:t>
            </a:r>
            <a:r>
              <a:rPr lang="zh-CN" altLang="en-US">
                <a:sym typeface="Symbol" panose="05050102010706020507" pitchFamily="18" charset="2"/>
              </a:rPr>
              <a:t>，</a:t>
            </a:r>
          </a:p>
        </p:txBody>
      </p:sp>
      <p:graphicFrame>
        <p:nvGraphicFramePr>
          <p:cNvPr id="11275" name="Object 11">
            <a:extLst>
              <a:ext uri="{FF2B5EF4-FFF2-40B4-BE49-F238E27FC236}">
                <a16:creationId xmlns:a16="http://schemas.microsoft.com/office/drawing/2014/main" id="{C08362D0-FAFB-A709-C7DC-F7E7A77E00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2138" y="3933825"/>
          <a:ext cx="551815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5960" imgH="939600" progId="Equation.3">
                  <p:embed/>
                </p:oleObj>
              </mc:Choice>
              <mc:Fallback>
                <p:oleObj name="Equation" r:id="rId2" imgW="2145960" imgH="939600" progId="Equation.3">
                  <p:embed/>
                  <p:pic>
                    <p:nvPicPr>
                      <p:cNvPr id="11275" name="Object 11">
                        <a:extLst>
                          <a:ext uri="{FF2B5EF4-FFF2-40B4-BE49-F238E27FC236}">
                            <a16:creationId xmlns:a16="http://schemas.microsoft.com/office/drawing/2014/main" id="{C08362D0-FAFB-A709-C7DC-F7E7A77E0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3933825"/>
                        <a:ext cx="551815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6" name="Text Box 12">
            <a:extLst>
              <a:ext uri="{FF2B5EF4-FFF2-40B4-BE49-F238E27FC236}">
                <a16:creationId xmlns:a16="http://schemas.microsoft.com/office/drawing/2014/main" id="{70181E79-6EC3-65A2-7A24-4CB68F8E2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484187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即</a:t>
            </a:r>
          </a:p>
        </p:txBody>
      </p:sp>
      <p:sp>
        <p:nvSpPr>
          <p:cNvPr id="11297" name="Rectangle 33">
            <a:extLst>
              <a:ext uri="{FF2B5EF4-FFF2-40B4-BE49-F238E27FC236}">
                <a16:creationId xmlns:a16="http://schemas.microsoft.com/office/drawing/2014/main" id="{34CD140E-498A-F582-65BC-FDEA869B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77863"/>
            <a:ext cx="3787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（</a:t>
            </a:r>
            <a:r>
              <a:rPr lang="en-US" altLang="zh-CN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）式也可写成</a:t>
            </a:r>
          </a:p>
        </p:txBody>
      </p:sp>
      <p:sp>
        <p:nvSpPr>
          <p:cNvPr id="11298" name="Rectangle 34">
            <a:extLst>
              <a:ext uri="{FF2B5EF4-FFF2-40B4-BE49-F238E27FC236}">
                <a16:creationId xmlns:a16="http://schemas.microsoft.com/office/drawing/2014/main" id="{C3C4D5B5-6326-D48C-CA34-95EFE10B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71588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en-US" altLang="zh-CN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)</a:t>
            </a:r>
            <a:r>
              <a:rPr lang="en-US" altLang="zh-CN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= 0 </a:t>
            </a:r>
            <a:r>
              <a:rPr lang="zh-CN" altLang="en-US">
                <a:sym typeface="Symbol" panose="05050102010706020507" pitchFamily="18" charset="2"/>
              </a:rPr>
              <a:t>，                      （</a:t>
            </a:r>
            <a:r>
              <a:rPr lang="en-US" altLang="zh-CN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11299" name="Rectangle 35">
            <a:extLst>
              <a:ext uri="{FF2B5EF4-FFF2-40B4-BE49-F238E27FC236}">
                <a16:creationId xmlns:a16="http://schemas.microsoft.com/office/drawing/2014/main" id="{486CFC76-71CE-46D6-C8AF-5B587DFB3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3" y="1957388"/>
            <a:ext cx="7691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这是 </a:t>
            </a:r>
            <a:r>
              <a:rPr lang="en-US" altLang="zh-CN" b="0" i="1" dirty="0"/>
              <a:t>n</a:t>
            </a:r>
            <a:r>
              <a:rPr lang="en-US" altLang="zh-CN" dirty="0"/>
              <a:t> </a:t>
            </a:r>
            <a:r>
              <a:rPr lang="zh-CN" altLang="en-US" dirty="0"/>
              <a:t>个未知数 </a:t>
            </a:r>
            <a:r>
              <a:rPr lang="en-US" altLang="zh-CN" b="0" i="1" dirty="0"/>
              <a:t>n</a:t>
            </a:r>
            <a:r>
              <a:rPr lang="en-US" altLang="zh-CN" dirty="0"/>
              <a:t> </a:t>
            </a:r>
            <a:r>
              <a:rPr lang="zh-CN" altLang="en-US" dirty="0"/>
              <a:t>个方程的</a:t>
            </a:r>
            <a:r>
              <a:rPr lang="zh-CN" altLang="en-US" dirty="0">
                <a:solidFill>
                  <a:srgbClr val="FF0000"/>
                </a:solidFill>
              </a:rPr>
              <a:t>齐次线性方程组</a:t>
            </a:r>
            <a:r>
              <a:rPr lang="zh-CN" altLang="en-US" dirty="0"/>
              <a:t>，</a:t>
            </a:r>
          </a:p>
        </p:txBody>
      </p:sp>
      <p:sp>
        <p:nvSpPr>
          <p:cNvPr id="11300" name="Rectangle 36">
            <a:extLst>
              <a:ext uri="{FF2B5EF4-FFF2-40B4-BE49-F238E27FC236}">
                <a16:creationId xmlns:a16="http://schemas.microsoft.com/office/drawing/2014/main" id="{1C585525-DDF3-FFA9-D56A-263B4690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592388"/>
            <a:ext cx="731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非零解的充要条件是系数行列式</a:t>
            </a:r>
          </a:p>
        </p:txBody>
      </p:sp>
      <p:sp>
        <p:nvSpPr>
          <p:cNvPr id="11301" name="Rectangle 37">
            <a:extLst>
              <a:ext uri="{FF2B5EF4-FFF2-40B4-BE49-F238E27FC236}">
                <a16:creationId xmlns:a16="http://schemas.microsoft.com/office/drawing/2014/main" id="{67F935A1-2BD8-E6F9-8631-6EDABBEAA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1916113"/>
            <a:ext cx="1042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它有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 build="p" autoUpdateAnimBg="0" advAuto="0"/>
      <p:bldP spid="11276" grpId="0" build="p" autoUpdateAnimBg="0"/>
      <p:bldP spid="11297" grpId="0" build="p" autoUpdateAnimBg="0"/>
      <p:bldP spid="11298" grpId="0" build="p" autoUpdateAnimBg="0" advAuto="0"/>
      <p:bldP spid="11299" grpId="0" build="p" autoUpdateAnimBg="0"/>
      <p:bldP spid="11300" grpId="0" build="p" autoUpdateAnimBg="0" advAuto="0"/>
      <p:bldP spid="113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" name="Rectangle 29">
            <a:extLst>
              <a:ext uri="{FF2B5EF4-FFF2-40B4-BE49-F238E27FC236}">
                <a16:creationId xmlns:a16="http://schemas.microsoft.com/office/drawing/2014/main" id="{8DECA681-67F9-240D-CF21-46F4008CC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2579688"/>
            <a:ext cx="8361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上式是以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zh-CN" altLang="en-US">
                <a:sym typeface="Symbol" panose="05050102010706020507" pitchFamily="18" charset="2"/>
              </a:rPr>
              <a:t> 为未知数的一元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次方程，称为方阵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2318" name="Rectangle 30">
            <a:extLst>
              <a:ext uri="{FF2B5EF4-FFF2-40B4-BE49-F238E27FC236}">
                <a16:creationId xmlns:a16="http://schemas.microsoft.com/office/drawing/2014/main" id="{D773E795-1484-084D-72BD-C27C3D915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71825"/>
            <a:ext cx="365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sz="32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特征方程</a:t>
            </a:r>
            <a:r>
              <a:rPr lang="en-US" altLang="zh-CN" u="sng" dirty="0"/>
              <a:t>.</a:t>
            </a:r>
          </a:p>
        </p:txBody>
      </p:sp>
      <p:sp>
        <p:nvSpPr>
          <p:cNvPr id="12319" name="Rectangle 31">
            <a:extLst>
              <a:ext uri="{FF2B5EF4-FFF2-40B4-BE49-F238E27FC236}">
                <a16:creationId xmlns:a16="http://schemas.microsoft.com/office/drawing/2014/main" id="{C6CD6C37-C022-6F05-CBA3-4AC1C14D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3227388"/>
            <a:ext cx="6659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其左端</a:t>
            </a:r>
            <a:r>
              <a:rPr lang="zh-CN" altLang="en-US"/>
              <a:t> </a:t>
            </a:r>
            <a:r>
              <a:rPr lang="en-US" altLang="zh-CN"/>
              <a:t>|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en-US" altLang="zh-CN">
                <a:latin typeface="黑体" panose="02010609060101010101" pitchFamily="49" charset="-122"/>
              </a:rPr>
              <a:t>-</a:t>
            </a:r>
            <a:r>
              <a:rPr lang="en-US" altLang="zh-CN"/>
              <a:t>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i="1">
                <a:sym typeface="Symbol" panose="05050102010706020507" pitchFamily="18" charset="2"/>
              </a:rPr>
              <a:t>E</a:t>
            </a:r>
            <a:r>
              <a:rPr lang="en-US" altLang="zh-CN">
                <a:sym typeface="Symbol" panose="05050102010706020507" pitchFamily="18" charset="2"/>
              </a:rPr>
              <a:t> | </a:t>
            </a:r>
            <a:r>
              <a:rPr lang="zh-CN" altLang="en-US">
                <a:sym typeface="Symbol" panose="05050102010706020507" pitchFamily="18" charset="2"/>
              </a:rPr>
              <a:t>是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zh-CN" altLang="en-US">
                <a:sym typeface="Symbol" panose="05050102010706020507" pitchFamily="18" charset="2"/>
              </a:rPr>
              <a:t>  的 </a:t>
            </a:r>
            <a:r>
              <a:rPr lang="en-US" altLang="zh-CN" b="0" i="1">
                <a:sym typeface="Symbol" panose="05050102010706020507" pitchFamily="18" charset="2"/>
              </a:rPr>
              <a:t>n </a:t>
            </a:r>
            <a:r>
              <a:rPr lang="zh-CN" altLang="en-US">
                <a:sym typeface="Symbol" panose="05050102010706020507" pitchFamily="18" charset="2"/>
              </a:rPr>
              <a:t>次多项式，记</a:t>
            </a:r>
          </a:p>
        </p:txBody>
      </p:sp>
      <p:sp>
        <p:nvSpPr>
          <p:cNvPr id="12320" name="Rectangle 32">
            <a:extLst>
              <a:ext uri="{FF2B5EF4-FFF2-40B4-BE49-F238E27FC236}">
                <a16:creationId xmlns:a16="http://schemas.microsoft.com/office/drawing/2014/main" id="{FD69AB6B-642D-A211-590F-7C8CB1A6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849688"/>
            <a:ext cx="807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作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f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>
                <a:sym typeface="Symbol" panose="05050102010706020507" pitchFamily="18" charset="2"/>
              </a:rPr>
              <a:t>), </a:t>
            </a:r>
            <a:r>
              <a:rPr lang="zh-CN" altLang="zh-CN">
                <a:sym typeface="Symbol" panose="05050102010706020507" pitchFamily="18" charset="2"/>
              </a:rPr>
              <a:t>称为方阵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zh-CN">
                <a:sym typeface="Symbol" panose="05050102010706020507" pitchFamily="18" charset="2"/>
              </a:rPr>
              <a:t>的</a:t>
            </a:r>
            <a:r>
              <a:rPr lang="zh-CN" altLang="zh-CN" sz="32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特征多项式</a:t>
            </a:r>
            <a:r>
              <a:rPr lang="en-US" altLang="zh-CN"/>
              <a:t>.</a:t>
            </a:r>
          </a:p>
        </p:txBody>
      </p:sp>
      <p:sp>
        <p:nvSpPr>
          <p:cNvPr id="12321" name="Rectangle 33">
            <a:extLst>
              <a:ext uri="{FF2B5EF4-FFF2-40B4-BE49-F238E27FC236}">
                <a16:creationId xmlns:a16="http://schemas.microsoft.com/office/drawing/2014/main" id="{1295857A-BEEA-394B-44C2-08243749F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560888"/>
            <a:ext cx="3422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ym typeface="Symbol" panose="05050102010706020507" pitchFamily="18" charset="2"/>
              </a:rPr>
              <a:t>就是特征方程的解</a:t>
            </a:r>
            <a:r>
              <a:rPr lang="en-US" altLang="zh-CN"/>
              <a:t>.</a:t>
            </a:r>
          </a:p>
        </p:txBody>
      </p:sp>
      <p:sp>
        <p:nvSpPr>
          <p:cNvPr id="12322" name="Rectangle 34">
            <a:extLst>
              <a:ext uri="{FF2B5EF4-FFF2-40B4-BE49-F238E27FC236}">
                <a16:creationId xmlns:a16="http://schemas.microsoft.com/office/drawing/2014/main" id="{C4360FC3-E480-83FE-B88B-62CE00A5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521200"/>
            <a:ext cx="5795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ym typeface="Symbol" panose="05050102010706020507" pitchFamily="18" charset="2"/>
              </a:rPr>
              <a:t>特征方程在复数范围内恒有解，其</a:t>
            </a:r>
            <a:endParaRPr lang="zh-CN" altLang="en-US">
              <a:sym typeface="Symbol" panose="05050102010706020507" pitchFamily="18" charset="2"/>
            </a:endParaRPr>
          </a:p>
        </p:txBody>
      </p:sp>
      <p:sp>
        <p:nvSpPr>
          <p:cNvPr id="12323" name="Rectangle 35">
            <a:extLst>
              <a:ext uri="{FF2B5EF4-FFF2-40B4-BE49-F238E27FC236}">
                <a16:creationId xmlns:a16="http://schemas.microsoft.com/office/drawing/2014/main" id="{ED89D574-2F26-5F46-47CC-72F3C1AE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183188"/>
            <a:ext cx="6735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>
                <a:sym typeface="Symbol" panose="05050102010706020507" pitchFamily="18" charset="2"/>
              </a:rPr>
              <a:t>个数为方程的次数（重根按重数计算），</a:t>
            </a:r>
            <a:endParaRPr lang="zh-CN" altLang="en-US">
              <a:sym typeface="Symbol" panose="05050102010706020507" pitchFamily="18" charset="2"/>
            </a:endParaRPr>
          </a:p>
        </p:txBody>
      </p:sp>
      <p:sp>
        <p:nvSpPr>
          <p:cNvPr id="12325" name="Rectangle 37">
            <a:extLst>
              <a:ext uri="{FF2B5EF4-FFF2-40B4-BE49-F238E27FC236}">
                <a16:creationId xmlns:a16="http://schemas.microsoft.com/office/drawing/2014/main" id="{24DFB226-9617-518F-EFE7-1B53224F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827713"/>
            <a:ext cx="7959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>
                <a:sym typeface="Symbol" panose="05050102010706020507" pitchFamily="18" charset="2"/>
              </a:rPr>
              <a:t>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在复数范围内</a:t>
            </a:r>
            <a:r>
              <a:rPr lang="zh-CN" altLang="zh-CN">
                <a:sym typeface="Symbol" panose="05050102010706020507" pitchFamily="18" charset="2"/>
              </a:rPr>
              <a:t>有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zh-CN">
                <a:sym typeface="Symbol" panose="05050102010706020507" pitchFamily="18" charset="2"/>
              </a:rPr>
              <a:t>个特征值</a:t>
            </a:r>
            <a:r>
              <a:rPr lang="en-US" altLang="zh-CN"/>
              <a:t>.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12328" name="Rectangle 40">
            <a:extLst>
              <a:ext uri="{FF2B5EF4-FFF2-40B4-BE49-F238E27FC236}">
                <a16:creationId xmlns:a16="http://schemas.microsoft.com/office/drawing/2014/main" id="{21DE5FF6-67FA-53CC-B7F2-1BB2BB3C2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889375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ym typeface="Symbol" panose="05050102010706020507" pitchFamily="18" charset="2"/>
              </a:rPr>
              <a:t>显然，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zh-CN">
                <a:sym typeface="Symbol" panose="05050102010706020507" pitchFamily="18" charset="2"/>
              </a:rPr>
              <a:t>的特征值</a:t>
            </a:r>
            <a:endParaRPr lang="zh-CN" altLang="en-US">
              <a:sym typeface="Symbol" panose="05050102010706020507" pitchFamily="18" charset="2"/>
            </a:endParaRPr>
          </a:p>
        </p:txBody>
      </p:sp>
      <p:sp>
        <p:nvSpPr>
          <p:cNvPr id="12329" name="Rectangle 41">
            <a:extLst>
              <a:ext uri="{FF2B5EF4-FFF2-40B4-BE49-F238E27FC236}">
                <a16:creationId xmlns:a16="http://schemas.microsoft.com/office/drawing/2014/main" id="{B9816C1B-7EB9-48A6-963C-9E64A888E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5200650"/>
            <a:ext cx="2627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ym typeface="Symbol" panose="05050102010706020507" pitchFamily="18" charset="2"/>
              </a:rPr>
              <a:t>因此，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zh-CN">
                <a:sym typeface="Symbol" panose="05050102010706020507" pitchFamily="18" charset="2"/>
              </a:rPr>
              <a:t>阶方</a:t>
            </a:r>
            <a:endParaRPr lang="zh-CN" altLang="en-US">
              <a:sym typeface="Symbol" panose="05050102010706020507" pitchFamily="18" charset="2"/>
            </a:endParaRPr>
          </a:p>
        </p:txBody>
      </p:sp>
      <p:graphicFrame>
        <p:nvGraphicFramePr>
          <p:cNvPr id="12330" name="Object 42">
            <a:extLst>
              <a:ext uri="{FF2B5EF4-FFF2-40B4-BE49-F238E27FC236}">
                <a16:creationId xmlns:a16="http://schemas.microsoft.com/office/drawing/2014/main" id="{901888EB-EAE2-C54D-7691-6C8A610839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400" y="620713"/>
          <a:ext cx="6591300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62240" imgH="939600" progId="Equation.3">
                  <p:embed/>
                </p:oleObj>
              </mc:Choice>
              <mc:Fallback>
                <p:oleObj name="公式" r:id="rId2" imgW="3162240" imgH="939600" progId="Equation.3">
                  <p:embed/>
                  <p:pic>
                    <p:nvPicPr>
                      <p:cNvPr id="12330" name="Object 42">
                        <a:extLst>
                          <a:ext uri="{FF2B5EF4-FFF2-40B4-BE49-F238E27FC236}">
                            <a16:creationId xmlns:a16="http://schemas.microsoft.com/office/drawing/2014/main" id="{901888EB-EAE2-C54D-7691-6C8A61083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620713"/>
                        <a:ext cx="6591300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7" grpId="0" build="p" autoUpdateAnimBg="0"/>
      <p:bldP spid="12318" grpId="0" build="p" autoUpdateAnimBg="0" advAuto="0"/>
      <p:bldP spid="12319" grpId="0" build="p" autoUpdateAnimBg="0"/>
      <p:bldP spid="12320" grpId="0" build="p" autoUpdateAnimBg="0" advAuto="0"/>
      <p:bldP spid="12321" grpId="0" build="p" autoUpdateAnimBg="0"/>
      <p:bldP spid="12322" grpId="0" build="p" autoUpdateAnimBg="0"/>
      <p:bldP spid="12323" grpId="0" build="p" autoUpdateAnimBg="0" advAuto="0"/>
      <p:bldP spid="12325" grpId="0" build="p" autoUpdateAnimBg="0"/>
      <p:bldP spid="12328" grpId="0"/>
      <p:bldP spid="123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68AA5E3-EFA8-A0CD-0FF3-2454E34A4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754063"/>
            <a:ext cx="32369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特征值的性质</a:t>
            </a:r>
          </a:p>
        </p:txBody>
      </p:sp>
      <p:sp>
        <p:nvSpPr>
          <p:cNvPr id="52227" name="Text Box 3">
            <a:extLst>
              <a:ext uri="{FF2B5EF4-FFF2-40B4-BE49-F238E27FC236}">
                <a16:creationId xmlns:a16="http://schemas.microsoft.com/office/drawing/2014/main" id="{89E44414-DC3D-AE9F-F168-82F6543E9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632200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 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|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|.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BBEF7FE6-3909-4EA6-0277-476BC057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1516063"/>
            <a:ext cx="8374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zh-CN" altLang="en-US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阶方阵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(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ij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个特征值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89E0FA20-EF33-5335-A7F7-CE089122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278063"/>
            <a:ext cx="7821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重特征值算作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个特征值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FD0BF7DB-3EA0-DE9D-37F9-2B2A8AD21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94640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(1)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b="0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b="0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;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utoUpdateAnimBg="0"/>
      <p:bldP spid="52228" grpId="0" build="p" autoUpdateAnimBg="0"/>
      <p:bldP spid="52229" grpId="0" build="p" autoUpdateAnimBg="0" advAuto="0"/>
      <p:bldP spid="52230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1" name="Rectangle 29">
            <a:extLst>
              <a:ext uri="{FF2B5EF4-FFF2-40B4-BE49-F238E27FC236}">
                <a16:creationId xmlns:a16="http://schemas.microsoft.com/office/drawing/2014/main" id="{8E36783A-380B-A520-D22F-E76858E45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777875"/>
            <a:ext cx="6550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三、特征值与特征向量的求法</a:t>
            </a:r>
          </a:p>
        </p:txBody>
      </p:sp>
      <p:sp>
        <p:nvSpPr>
          <p:cNvPr id="13342" name="Rectangle 30">
            <a:extLst>
              <a:ext uri="{FF2B5EF4-FFF2-40B4-BE49-F238E27FC236}">
                <a16:creationId xmlns:a16="http://schemas.microsoft.com/office/drawing/2014/main" id="{89E6BF2C-0A0C-7A8A-A1AF-0E0A103B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1670050"/>
            <a:ext cx="7027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求矩阵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的特征值与特征向量的步骤如下：</a:t>
            </a:r>
          </a:p>
        </p:txBody>
      </p: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48AA6618-AA37-B841-B435-9F8811A7C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2309813"/>
            <a:ext cx="8347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步骤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zh-CN" altLang="en-US"/>
              <a:t>计算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的特征多项式，并求出特征方程</a:t>
            </a:r>
          </a:p>
        </p:txBody>
      </p:sp>
      <p:sp>
        <p:nvSpPr>
          <p:cNvPr id="13344" name="Rectangle 32">
            <a:extLst>
              <a:ext uri="{FF2B5EF4-FFF2-40B4-BE49-F238E27FC236}">
                <a16:creationId xmlns:a16="http://schemas.microsoft.com/office/drawing/2014/main" id="{168D5474-17FE-6C38-01F6-699FDF7CE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041650"/>
            <a:ext cx="7820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的所有根</a:t>
            </a:r>
            <a:r>
              <a:rPr lang="en-US" altLang="zh-CN"/>
              <a:t>.  </a:t>
            </a:r>
            <a:r>
              <a:rPr lang="zh-CN" altLang="en-US"/>
              <a:t>设矩阵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有 </a:t>
            </a:r>
            <a:r>
              <a:rPr lang="en-US" altLang="zh-CN" b="0" i="1"/>
              <a:t>s</a:t>
            </a:r>
            <a:r>
              <a:rPr lang="en-US" altLang="zh-CN"/>
              <a:t> </a:t>
            </a:r>
            <a:r>
              <a:rPr lang="zh-CN" altLang="en-US"/>
              <a:t>个不同的特征值</a:t>
            </a:r>
          </a:p>
        </p:txBody>
      </p:sp>
      <p:sp>
        <p:nvSpPr>
          <p:cNvPr id="13345" name="Rectangle 33">
            <a:extLst>
              <a:ext uri="{FF2B5EF4-FFF2-40B4-BE49-F238E27FC236}">
                <a16:creationId xmlns:a16="http://schemas.microsoft.com/office/drawing/2014/main" id="{E28C6405-B4A0-F7FA-911B-3C188BF44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665538"/>
            <a:ext cx="2698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s</a:t>
            </a:r>
            <a:r>
              <a:rPr lang="en-US" altLang="zh-CN">
                <a:sym typeface="Symbol" panose="05050102010706020507" pitchFamily="18" charset="2"/>
              </a:rPr>
              <a:t> .</a:t>
            </a:r>
          </a:p>
        </p:txBody>
      </p:sp>
      <p:sp>
        <p:nvSpPr>
          <p:cNvPr id="13346" name="Rectangle 34">
            <a:extLst>
              <a:ext uri="{FF2B5EF4-FFF2-40B4-BE49-F238E27FC236}">
                <a16:creationId xmlns:a16="http://schemas.microsoft.com/office/drawing/2014/main" id="{9E0F2FD3-1C29-69C8-EFF1-952A396E5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291013"/>
            <a:ext cx="8347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步骤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 :</a:t>
            </a:r>
            <a:r>
              <a:rPr lang="en-US" altLang="zh-CN" dirty="0">
                <a:sym typeface="Symbol" panose="05050102010706020507" pitchFamily="18" charset="2"/>
              </a:rPr>
              <a:t>   </a:t>
            </a:r>
            <a:r>
              <a:rPr lang="zh-CN" altLang="en-US" dirty="0">
                <a:sym typeface="Symbol" panose="05050102010706020507" pitchFamily="18" charset="2"/>
              </a:rPr>
              <a:t>对 </a:t>
            </a:r>
            <a:r>
              <a:rPr lang="en-US" altLang="zh-CN" i="1" dirty="0">
                <a:sym typeface="Symbol" panose="05050102010706020507" pitchFamily="18" charset="2"/>
              </a:rPr>
              <a:t>A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的每个特征值 </a:t>
            </a:r>
            <a:r>
              <a:rPr lang="zh-CN" altLang="en-US" b="0" i="1" dirty="0">
                <a:sym typeface="Symbol" panose="05050102010706020507" pitchFamily="18" charset="2"/>
              </a:rPr>
              <a:t></a:t>
            </a:r>
            <a:r>
              <a:rPr lang="en-US" altLang="zh-CN" b="0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CN" dirty="0">
                <a:sym typeface="Symbol" panose="05050102010706020507" pitchFamily="18" charset="2"/>
              </a:rPr>
              <a:t> ( </a:t>
            </a:r>
            <a:r>
              <a:rPr lang="en-US" altLang="zh-CN" b="0" i="1" dirty="0" err="1">
                <a:sym typeface="Symbol" panose="05050102010706020507" pitchFamily="18" charset="2"/>
              </a:rPr>
              <a:t>i</a:t>
            </a:r>
            <a:r>
              <a:rPr lang="en-US" altLang="zh-CN" dirty="0">
                <a:sym typeface="Symbol" panose="05050102010706020507" pitchFamily="18" charset="2"/>
              </a:rPr>
              <a:t> = 1, 2, </a:t>
            </a:r>
            <a:r>
              <a:rPr lang="en-US" altLang="zh-CN" dirty="0"/>
              <a:t>···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b="0" i="1" dirty="0">
                <a:sym typeface="Symbol" panose="05050102010706020507" pitchFamily="18" charset="2"/>
              </a:rPr>
              <a:t>s</a:t>
            </a:r>
            <a:r>
              <a:rPr lang="en-US" altLang="zh-CN" dirty="0">
                <a:sym typeface="Symbol" panose="05050102010706020507" pitchFamily="18" charset="2"/>
              </a:rPr>
              <a:t> ), </a:t>
            </a:r>
            <a:r>
              <a:rPr lang="zh-CN" altLang="en-US" dirty="0">
                <a:sym typeface="Symbol" panose="05050102010706020507" pitchFamily="18" charset="2"/>
              </a:rPr>
              <a:t>求</a:t>
            </a:r>
          </a:p>
        </p:txBody>
      </p:sp>
      <p:sp>
        <p:nvSpPr>
          <p:cNvPr id="13347" name="Rectangle 35">
            <a:extLst>
              <a:ext uri="{FF2B5EF4-FFF2-40B4-BE49-F238E27FC236}">
                <a16:creationId xmlns:a16="http://schemas.microsoft.com/office/drawing/2014/main" id="{D9FB74C1-DE32-B913-71C7-4F42C40E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9609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ym typeface="Symbol" panose="05050102010706020507" pitchFamily="18" charset="2"/>
              </a:rPr>
              <a:t>解齐次线性方程组  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b="0" i="1" dirty="0">
                <a:sym typeface="Symbol" panose="05050102010706020507" pitchFamily="18" charset="2"/>
              </a:rPr>
              <a:t>A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b="0" i="1" dirty="0">
                <a:sym typeface="Symbol" panose="05050102010706020507" pitchFamily="18" charset="2"/>
              </a:rPr>
              <a:t></a:t>
            </a:r>
            <a:r>
              <a:rPr lang="en-US" altLang="zh-CN" b="0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CN" i="1" baseline="-25000" dirty="0">
                <a:sym typeface="Symbol" panose="05050102010706020507" pitchFamily="18" charset="2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E</a:t>
            </a:r>
            <a:r>
              <a:rPr lang="en-US" altLang="zh-CN" dirty="0">
                <a:sym typeface="Symbol" panose="05050102010706020507" pitchFamily="18" charset="2"/>
              </a:rPr>
              <a:t> ) </a:t>
            </a:r>
            <a:r>
              <a:rPr lang="en-US" altLang="zh-CN" i="1" dirty="0">
                <a:sym typeface="Symbol" panose="05050102010706020507" pitchFamily="18" charset="2"/>
              </a:rPr>
              <a:t>x</a:t>
            </a:r>
            <a:r>
              <a:rPr lang="en-US" altLang="zh-CN" dirty="0">
                <a:sym typeface="Symbol" panose="05050102010706020507" pitchFamily="18" charset="2"/>
              </a:rPr>
              <a:t> = 0</a:t>
            </a:r>
            <a:r>
              <a:rPr lang="zh-CN" altLang="en-US" dirty="0">
                <a:sym typeface="Symbol" panose="05050102010706020507" pitchFamily="18" charset="2"/>
              </a:rPr>
              <a:t>，该方程组的全部解</a:t>
            </a:r>
          </a:p>
        </p:txBody>
      </p:sp>
      <p:sp>
        <p:nvSpPr>
          <p:cNvPr id="13348" name="Rectangle 36">
            <a:extLst>
              <a:ext uri="{FF2B5EF4-FFF2-40B4-BE49-F238E27FC236}">
                <a16:creationId xmlns:a16="http://schemas.microsoft.com/office/drawing/2014/main" id="{1CE0A653-2AC5-54B0-B171-F6490253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646738"/>
            <a:ext cx="777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ym typeface="Symbol" panose="05050102010706020507" pitchFamily="18" charset="2"/>
              </a:rPr>
              <a:t>即为矩阵</a:t>
            </a:r>
            <a:r>
              <a:rPr lang="zh-CN" altLang="en-US" i="1" dirty="0">
                <a:sym typeface="Symbol" panose="05050102010706020507" pitchFamily="18" charset="2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A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的对应于 </a:t>
            </a:r>
            <a:r>
              <a:rPr lang="zh-CN" altLang="en-US" b="0" i="1" dirty="0">
                <a:sym typeface="Symbol" panose="05050102010706020507" pitchFamily="18" charset="2"/>
              </a:rPr>
              <a:t></a:t>
            </a:r>
            <a:r>
              <a:rPr lang="en-US" altLang="zh-CN" b="0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全部特征向量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2" grpId="0" build="p" autoUpdateAnimBg="0"/>
      <p:bldP spid="13343" grpId="0" build="p" autoUpdateAnimBg="0"/>
      <p:bldP spid="13344" grpId="0" build="p" autoUpdateAnimBg="0" advAuto="0"/>
      <p:bldP spid="13345" grpId="0" build="p" autoUpdateAnimBg="0" advAuto="0"/>
      <p:bldP spid="13346" grpId="0" build="p" autoUpdateAnimBg="0"/>
      <p:bldP spid="13347" grpId="0" build="p" autoUpdateAnimBg="0" advAuto="0"/>
      <p:bldP spid="13348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022457-4EB7-3165-19C3-CEBECDDA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7276841" cy="960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F02647-A97A-0796-FCB2-ED1C8742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9" y="2115019"/>
            <a:ext cx="7061686" cy="1313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6A37A8-94EC-CCAF-2070-B5374CCA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573016"/>
            <a:ext cx="5148346" cy="308900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EFE510-F22B-2211-A3EB-012363D14288}"/>
              </a:ext>
            </a:extLst>
          </p:cNvPr>
          <p:cNvSpPr/>
          <p:nvPr/>
        </p:nvSpPr>
        <p:spPr bwMode="auto">
          <a:xfrm>
            <a:off x="179511" y="764704"/>
            <a:ext cx="8641829" cy="1206299"/>
          </a:xfrm>
          <a:prstGeom prst="roundRect">
            <a:avLst>
              <a:gd name="adj" fmla="val 599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2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1187</TotalTime>
  <Words>623</Words>
  <Application>Microsoft Office PowerPoint</Application>
  <PresentationFormat>全屏显示(4:3)</PresentationFormat>
  <Paragraphs>70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公式</vt:lpstr>
      <vt:lpstr>Presentation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166</cp:revision>
  <dcterms:created xsi:type="dcterms:W3CDTF">2007-02-06T02:29:02Z</dcterms:created>
  <dcterms:modified xsi:type="dcterms:W3CDTF">2022-11-27T03:28:19Z</dcterms:modified>
</cp:coreProperties>
</file>